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62" r:id="rId4"/>
    <p:sldId id="263" r:id="rId5"/>
    <p:sldId id="264" r:id="rId6"/>
    <p:sldId id="257" r:id="rId7"/>
    <p:sldId id="266" r:id="rId8"/>
    <p:sldId id="267" r:id="rId9"/>
    <p:sldId id="268" r:id="rId10"/>
    <p:sldId id="269" r:id="rId11"/>
    <p:sldId id="258" r:id="rId12"/>
    <p:sldId id="265" r:id="rId13"/>
    <p:sldId id="270" r:id="rId14"/>
    <p:sldId id="259" r:id="rId15"/>
    <p:sldId id="271" r:id="rId16"/>
    <p:sldId id="272" r:id="rId17"/>
    <p:sldId id="273" r:id="rId18"/>
    <p:sldId id="276" r:id="rId19"/>
    <p:sldId id="260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DCB259-58B1-4099-8F9D-B6083E9A6EB7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645BEC-6F4B-4275-AE61-301495435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7AEAEC-7F5A-40D5-B407-1801748B6DF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AB1331-0676-454A-BC40-5199A03E7A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122D6-9722-4639-8A84-4FB1AF84CD1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09E2B9-F72C-4555-AAD8-1625CD82F7B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C3EB93-DD8B-4289-99A8-1888DF44F25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BC0FEE-36F1-4BFD-B06E-391F75C9E3D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FF395C-DB93-4223-99B0-5038F17F3F7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46175B-556F-4915-8145-0AFC8A239E5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088323-E0F9-4AC8-AA81-2E31B6B6EFB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DDCC62-C128-4235-A19F-C9939DE419A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C6AECE-F3A9-4C10-B37C-0F4D9EAD457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DA6C5-F53C-40D7-91C1-8ABE1026D7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DE09DE-169C-4563-ABDE-5046D0C206C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63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187308-B69C-4200-8E17-EEB1286F702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DA9580-3737-42C6-8CC2-6D0D5AF2941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92A7AD-AE89-4D1A-A429-6680E976A6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9E4780-BBDB-4FF4-86D6-7AA25D53A6B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4666FC-202C-47F5-BA7A-93FF7D07AEE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4FD4C3-3199-4831-A0B5-9E36C168948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E8BF41-28C7-44FD-A8FE-76E6804FC68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4A41C6-0F9E-4A82-90C4-DA739768697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403CA-20B6-4AFE-B61D-144E73C35E3B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6B9A5-56D3-4E2F-973F-D067BD6D3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16CF-A6E4-4BF1-B04D-C52CFCA2E579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4FB64-9D23-46E1-9A66-262F24A42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5B72E-4B9B-4EC3-8395-C9A5D4DD0811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3C03-FB88-45C1-A5C0-EA57F7A6E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67687-AD00-4EC6-BEA7-6BD761EAB912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8CB78-D1CF-41D2-B174-6BC23BC57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CE2C-C4AF-4342-91B2-35D19901D32F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FB957-4105-4E21-B164-822558316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4B44-F2B2-4DB6-B24E-08ED78C29D2F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383E-A541-4016-A632-9F42F4428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A8A7-9CFA-48BC-8BB5-9EC4ADADD6CD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2E2A5-A57C-49F5-A32A-A566DD765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64E6-2AE6-4E7B-AFDA-C588CCB54EB3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E3BA4-048E-4492-B59D-1DE38D81C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B759D-A069-44F2-98ED-90AAF27E2ACF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0020A-43B9-436A-9C21-4C03BF331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3101C-111E-4750-A4FF-0968654C3E25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3F279-0522-40FB-81E0-4439F0A4A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03508-5B35-467E-BD2D-249CEA4B5098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87F9-74E5-4F17-A19A-92E2DF796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51A55B-C96D-46BA-BF5B-DA27E9D80294}" type="datetimeFigureOut">
              <a:rPr lang="ru-RU"/>
              <a:pPr>
                <a:defRPr/>
              </a:pPr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8C2DF-FAC4-4802-A97C-1B7ADDED0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341313"/>
            <a:ext cx="9144000" cy="6516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34925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ответьте на вопросы.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1921 г. В.И. Ленин настоял на переходе от 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военного коммунизма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новой экономической политике. Однако в 1927 г. экономическая политика была изменена. Назовите не менее двух причин свертывания нэпа. Каковы были последствия нового сталинского курса? Приведите не менее двух положений.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ответьте на вопросы. В начале своего царствования Иван IV осуществил ряд реформ и мероприятий, стимулирующих экономическое развитие государства.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 в 1565 г. царь резко изменил внутреннюю политику.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Каковы были причины изменения внутренней политики Ивана Грозного? (Укажите не менее двух положений.)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Каковы были экономические последствия этой политики? (Укажите не менее двух последствий.)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выполните задания.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Взгляды Барклая де Толли на стратегию и тактику военных действий против наполеоновских войск, вторгшихся в Россию, вызывали недовольство как в армии, так и в обществе. Под давлением общества Александр I назначил главнокомандующим русской армией М.И. Кутузова.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Охарактеризуйте тактику М.И. Кутузова. (Укажите не менее двух положений.)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Приведите не менее двух примеров, подтверждающих верность расчетов Кутузова.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выполните задание.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Владимир Святославич стремился- укрепить единство Древнерусского государства путем создания общерусского пантеона богов, на ко вскоре он изменил свое намерение.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 не менее двух причин изменения религиозной политики великого князя.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34925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 не менее двух последствий принятия новой религии.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500063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</a:rPr>
              <a:t>C6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6786578" y="1428736"/>
            <a:ext cx="642942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6786578" y="2214554"/>
            <a:ext cx="714380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858016" y="4357694"/>
            <a:ext cx="714380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алее 7">
            <a:hlinkClick r:id="rId5" action="ppaction://hlinksldjump" highlightClick="1"/>
          </p:cNvPr>
          <p:cNvSpPr/>
          <p:nvPr/>
        </p:nvSpPr>
        <p:spPr>
          <a:xfrm>
            <a:off x="6935804" y="5913456"/>
            <a:ext cx="714380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50" y="428625"/>
          <a:ext cx="7929563" cy="5214620"/>
        </p:xfrm>
        <a:graphic>
          <a:graphicData uri="http://schemas.openxmlformats.org/drawingml/2006/table">
            <a:tbl>
              <a:tblPr/>
              <a:tblGrid>
                <a:gridCol w="7929563"/>
              </a:tblGrid>
              <a:tr h="2654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Могут быть названы следующие причины, вызвавшие политический кризис 1993 г.: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усиление исполнительной власти в результате августовских событий 1991 г. в России курс Президента РСФСР на формирование рыночной экономики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стремление Б.Н. Ельцина пересмотреть Конституцию с целью усиления полномочий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Президента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стремление Верховного Совета РСФСР сохранить в новой Конституции положение о Советах как основе политической системы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попытки Верховного Совета отстранить от власти Президента РСФСР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950" marR="239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Могут быть указаны следующие последствия политического кризиса 1993 г.: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разгром политической оппозиции Президента по вопросам конституционной реформы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принятие новой Конституции (1993 г.)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ликвидация советской системы государства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формирование двухпалатного Федерального Собрания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усиление позиций Президента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950" marR="239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8143900" y="6572272"/>
            <a:ext cx="100010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88" y="60325"/>
            <a:ext cx="8786812" cy="1692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2725"/>
            <a:r>
              <a:rPr lang="en-US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 основные черты развития культуры в СССР в 1920-1930-е гг. и 1950-1960-е гг. Укажите, что было общим (не менее двух общих характеристик), а что </a:t>
            </a:r>
            <a:r>
              <a:rPr lang="ru-RU" sz="1600">
                <a:solidFill>
                  <a:srgbClr val="FF0000"/>
                </a:solidFill>
                <a:latin typeface="Century Schoolbook" pitchFamily="18" charset="0"/>
                <a:cs typeface="Times New Roman" pitchFamily="18" charset="0"/>
              </a:rPr>
              <a:t>—</a:t>
            </a:r>
            <a:r>
              <a:rPr lang="ru-RU"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различным (не менее трех различий).</a:t>
            </a:r>
            <a:endParaRPr lang="ru-RU" sz="1600">
              <a:solidFill>
                <a:srgbClr val="FF0000"/>
              </a:solidFill>
              <a:latin typeface="Arial" charset="0"/>
            </a:endParaRPr>
          </a:p>
          <a:p>
            <a:pPr indent="212725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 таблицы могут быть приведены различия как по сопоставимым 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(пар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ным) признакам, так и те черты, которые были присущи только </a:t>
            </a:r>
            <a:r>
              <a:rPr lang="en-US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одному из сравниваемых объектов (приведенная таблица не устанавливает обязательное количество и состав общих признаков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714375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</a:rPr>
              <a:t>C7-1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1928813"/>
          <a:ext cx="8572560" cy="2138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89558"/>
                <a:gridCol w="4183002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Общее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…………………………………………………………………………………………………………………………………………………………………………….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……………………………………………………………………………………………………………………………………………………………………………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Различия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1341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...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1341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...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67255" algn="l"/>
                        </a:tabLst>
                      </a:pPr>
                      <a:r>
                        <a:rPr lang="ru-RU" sz="1400"/>
                        <a:t>*    ..........	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70430" algn="l"/>
                        </a:tabLst>
                      </a:pPr>
                      <a:r>
                        <a:rPr lang="ru-RU" sz="1400"/>
                        <a:t>•	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57188" y="4286250"/>
            <a:ext cx="8786812" cy="1938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2725"/>
            <a:r>
              <a:rPr lang="ru-RU"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 Сравните проекты конституций, разработанных членами Северное Южного тайных обществ в начале 20-х гг. XIX в.</a:t>
            </a:r>
          </a:p>
          <a:p>
            <a:pPr indent="212725"/>
            <a:r>
              <a:rPr lang="ru-RU"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 а что — различным (не менее трех различий).</a:t>
            </a:r>
          </a:p>
          <a:p>
            <a:pPr indent="212725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 таблицы могут быть приведены различия как по сопоставимым (парным) признакам, так и те черты, которые были присущи только ному из сравниваемых объектов (приведенная таблица не устанавливает обязательное количество и состав общих признаков различий, а только показывает, как лучше оформить ответ).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58214" y="1500174"/>
            <a:ext cx="785786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алее 6">
            <a:hlinkClick r:id="rId3" action="ppaction://hlinksldjump" highlightClick="1"/>
          </p:cNvPr>
          <p:cNvSpPr/>
          <p:nvPr/>
        </p:nvSpPr>
        <p:spPr>
          <a:xfrm>
            <a:off x="8358214" y="6000768"/>
            <a:ext cx="785786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28625"/>
            <a:ext cx="9144000" cy="19542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30275">
              <a:tabLst>
                <a:tab pos="250825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  <a:endParaRPr lang="ru-RU" sz="1600" i="1">
              <a:solidFill>
                <a:srgbClr val="FF0000"/>
              </a:solidFill>
              <a:latin typeface="Arial" charset="0"/>
            </a:endParaRP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влияние социалистической идеологии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внедрение принципа «социалистического реализма» в культуру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партийный контроль за деятельностью творческой интеллигенции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деятельность творческих союзов</a:t>
            </a: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поступательное увеличение количества высших учебных заведений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2714625"/>
          <a:ext cx="8715375" cy="3297809"/>
        </p:xfrm>
        <a:graphic>
          <a:graphicData uri="http://schemas.openxmlformats.org/drawingml/2006/table">
            <a:tbl>
              <a:tblPr/>
              <a:tblGrid>
                <a:gridCol w="4337050"/>
                <a:gridCol w="4378325"/>
              </a:tblGrid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в 1930-1940-е гг.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в 1950-1960-е гг.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усиление репрессий по отношению к творческой интеллигенции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реабилитация многих деятелей куль­туры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обязательное     восхваление И.В. Сталина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десталинизация</a:t>
                      </a: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демократизация культурной жизни, разрешение освещать ранее запретные темы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раскол творческой интеллигенции на тех, кто остался верным сталинским принципам руководства и развития культуры, и тех, кто стремился изме­нить положение и роль интеллигенции в стране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30275">
              <a:tabLst>
                <a:tab pos="250825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  <a:endParaRPr lang="en-US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30275">
              <a:tabLst>
                <a:tab pos="250825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000" b="1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реформирование государственного аппарата</a:t>
            </a: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-	ликвидация крепостного права</a:t>
            </a: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-	расширение демократических прав и свобод</a:t>
            </a: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-	уничтожение сословий</a:t>
            </a:r>
          </a:p>
          <a:p>
            <a:pPr indent="930275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0825" algn="l"/>
              </a:tabLst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-	введение принципа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разделения властей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2428875"/>
          <a:ext cx="8429625" cy="4093464"/>
        </p:xfrm>
        <a:graphic>
          <a:graphicData uri="http://schemas.openxmlformats.org/drawingml/2006/table">
            <a:tbl>
              <a:tblPr/>
              <a:tblGrid>
                <a:gridCol w="4192587"/>
                <a:gridCol w="4237038"/>
              </a:tblGrid>
              <a:tr h="233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«Русская правда» П. Пестеля (Южное общество)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ctr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«Конституция» Н. Муравьева (Северное общество)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уничтожение самодержавия и введение республиканской формы правления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ограниченная монархия (в крайнем случае — республика)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Россия должна стать унитарным государством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Россия должна превратиться в федеративное государство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частичная конфискация помещичьего землевладения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сохранение помещичьего землевладения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избирательные права принадлежат всем гражданам мужского пола, достигшим 20-летнего возраста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избирательные права принадлежат мужчинам, достигшим 21 года, ведшим оседлый образ жизни, владевшим капи­талом в 500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вся обрабатываемая земля делилась на  2  части;  общественную собственность (каждый мог получить участок пашни определенного размера) и част­ную собственность</a:t>
                      </a: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крестьяне получали усадебные уча­стки и сверх того по 2 десятины на двор в порядке общинного землевладения</a:t>
                      </a: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286776" y="6500834"/>
            <a:ext cx="857224" cy="357166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5900"/>
            <a:r>
              <a:rPr lang="ru-RU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 внешнюю политику России в первой и во второй половине XIX в.</a:t>
            </a:r>
            <a:endParaRPr lang="ru-RU" sz="1400">
              <a:solidFill>
                <a:srgbClr val="FF0000"/>
              </a:solidFill>
              <a:latin typeface="Arial" charset="0"/>
            </a:endParaRPr>
          </a:p>
          <a:p>
            <a:pPr indent="215900" eaLnBrk="0" hangingPunct="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характеристик что </a:t>
            </a:r>
            <a:r>
              <a:rPr lang="ru-RU" sz="1400">
                <a:solidFill>
                  <a:srgbClr val="FF0000"/>
                </a:solidFill>
                <a:latin typeface="Century Schoolbook" pitchFamily="18" charset="0"/>
                <a:cs typeface="Times New Roman" pitchFamily="18" charset="0"/>
              </a:rPr>
              <a:t>—</a:t>
            </a:r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различным (не менее трех различий).</a:t>
            </a:r>
            <a:endParaRPr lang="ru-RU" sz="1400">
              <a:solidFill>
                <a:srgbClr val="FF0000"/>
              </a:solidFill>
              <a:latin typeface="Arial" charset="0"/>
            </a:endParaRPr>
          </a:p>
          <a:p>
            <a:pPr indent="215900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таблицы могут быть приведены различия как по сопоставимым ( парным) признакам, так и те черты, которые были присущи только ному из сравниваемых объектов (приведенная таблица не устанавливает обязательное количество и состав общих признаке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571625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590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  Сравните культурное развитие России в XVI в.. и в конце XVII в.</a:t>
            </a:r>
          </a:p>
          <a:p>
            <a:pPr indent="215900" eaLnBrk="0" hangingPunct="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а что — различным (не менее трех различий).</a:t>
            </a:r>
          </a:p>
          <a:p>
            <a:pPr indent="215900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 таблицы могут быть приведены различия как по сопоставимым (парным) признакам, так и те черты, которые были присущи только одному из сравниваемых объектов (приведенная таблица не устанавливает обязательное количество и состав общих признаков и различий, а только показывает как лучше оформить ответ.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590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  Сравните внутреннюю политику Петра I и Екатерины II.</a:t>
            </a:r>
          </a:p>
          <a:p>
            <a:pPr indent="215900" eaLnBrk="0" hangingPunct="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а что — различным (не менее трех различий).</a:t>
            </a:r>
          </a:p>
          <a:p>
            <a:pPr indent="215900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 таблицы могут быть приведены различия как по сопоставимым (парным) признакам, так и те черты, которые были присущи только одному из сравниваемых объектов (приведенная таблица не устанавливает обязательное количество и состав общих признаков и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929188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2725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  Сравните общественное движение первой и второй половины XIX столетия.</a:t>
            </a:r>
          </a:p>
          <a:p>
            <a:pPr indent="212725" eaLnBrk="0" hangingPunct="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а что — различным (не менее трех различий).</a:t>
            </a:r>
          </a:p>
          <a:p>
            <a:pPr indent="212725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 таблицы могут быть приведены различия как по сопоставимым (пар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­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ным) признакам, так и те черты, которые были присущи только одному из сравниваемых объектов (приведенная таблица не устанавливает обязательное количество и состав общих признаков и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8143875" y="1214438"/>
            <a:ext cx="1000125" cy="1428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138113"/>
            <a:ext cx="9144000" cy="23082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30275">
              <a:tabLst>
                <a:tab pos="255588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</a:p>
          <a:p>
            <a:pPr indent="930275">
              <a:tabLst>
                <a:tab pos="255588" algn="l"/>
              </a:tabLst>
            </a:pPr>
            <a:endParaRPr lang="ru-RU" sz="1600">
              <a:solidFill>
                <a:srgbClr val="FF0000"/>
              </a:solidFill>
              <a:latin typeface="Arial" charset="0"/>
            </a:endParaRPr>
          </a:p>
          <a:p>
            <a:pPr lvl="1" indent="358775" eaLnBrk="0" hangingPunct="0">
              <a:buFont typeface="Wingdings" pitchFamily="2" charset="2"/>
              <a:buChar char="q"/>
              <a:tabLst>
                <a:tab pos="255588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расширение территорий Российской империи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lvl="1" indent="358775" eaLnBrk="0" hangingPunct="0">
              <a:buFont typeface="Wingdings" pitchFamily="2" charset="2"/>
              <a:buChar char="q"/>
              <a:tabLst>
                <a:tab pos="255588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главным направлением внешней политики являлось решение восточного вопроса (русско-турецкие     </a:t>
            </a:r>
          </a:p>
          <a:p>
            <a:pPr lvl="1" indent="358775" eaLnBrk="0" hangingPunct="0">
              <a:tabLst>
                <a:tab pos="255588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войны 1806-1812, 1853-1856, 1877-1878 гг.)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lvl="1" indent="358775" eaLnBrk="0" hangingPunct="0">
              <a:buFont typeface="Wingdings" pitchFamily="2" charset="2"/>
              <a:buChar char="q"/>
              <a:tabLst>
                <a:tab pos="255588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стремление играть ведущую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роль на международной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арене, прежде всего в Европе (создание союзов,</a:t>
            </a:r>
          </a:p>
          <a:p>
            <a:pPr lvl="1" indent="358775" eaLnBrk="0" hangingPunct="0">
              <a:tabLst>
                <a:tab pos="255588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блоков)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2428875"/>
          <a:ext cx="8715375" cy="3579814"/>
        </p:xfrm>
        <a:graphic>
          <a:graphicData uri="http://schemas.openxmlformats.org/drawingml/2006/table">
            <a:tbl>
              <a:tblPr/>
              <a:tblGrid>
                <a:gridCol w="4398962"/>
                <a:gridCol w="4316413"/>
              </a:tblGrid>
              <a:tr h="296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Первая половина XIX в.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Вторая половина XIX в.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обострение отношений с Францией (война 1812 г., Крымская война)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сближение с Францией (подписание конвенции в 1892 г.)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Священного союза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Союза трех императоров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активизация  . внешнеполитических действий на Кавказе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активизация  действий   в   Средней Азии и на Дальнем Востоке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неудачная Крымская война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победоносная русско-турецкая война 1877-1878 гг.                               '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Россия способствовала объединению Германии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участие России в подавлении революционного движения в Европе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42875"/>
            <a:ext cx="9144000" cy="1857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lvl="1">
              <a:lnSpc>
                <a:spcPct val="117000"/>
              </a:lnSpc>
              <a:defRPr/>
            </a:pP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</a:rPr>
              <a:t>В качестве общего могут быть названы:    </a:t>
            </a:r>
          </a:p>
          <a:p>
            <a:pPr marL="800100" lvl="1" indent="-342900">
              <a:lnSpc>
                <a:spcPct val="117000"/>
              </a:lnSpc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существование канонов в культовой живописи и архитектуре</a:t>
            </a:r>
          </a:p>
          <a:p>
            <a:pPr marL="800100" lvl="1" indent="-342900">
              <a:lnSpc>
                <a:spcPct val="117000"/>
              </a:lnSpc>
              <a:buFont typeface="+mj-lt"/>
              <a:buAutoNum type="arabicPeriod"/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религиозный характер образования</a:t>
            </a:r>
          </a:p>
          <a:p>
            <a:pPr lvl="1" indent="360000">
              <a:buFont typeface="+mj-lt"/>
              <a:buAutoNum type="arabicPeriod"/>
              <a:tabLst>
                <a:tab pos="250825" algn="l"/>
              </a:tabLst>
              <a:defRPr/>
            </a:pPr>
            <a:r>
              <a:rPr lang="ru-RU" sz="1400" b="1" dirty="0">
                <a:latin typeface="Times New Roman" pitchFamily="18" charset="0"/>
              </a:rPr>
              <a:t>публицистический характер литературных произведений</a:t>
            </a:r>
          </a:p>
          <a:p>
            <a:pPr lvl="1" indent="360000">
              <a:buFont typeface="+mj-lt"/>
              <a:buAutoNum type="arabicPeriod"/>
              <a:tabLst>
                <a:tab pos="250825" algn="l"/>
              </a:tabLst>
              <a:defRPr/>
            </a:pPr>
            <a:r>
              <a:rPr lang="ru-RU" sz="1400" b="1" dirty="0">
                <a:latin typeface="Times New Roman" pitchFamily="18" charset="0"/>
              </a:rPr>
              <a:t>бщественно-политические сочинения стремились обосновать идею правомерности и необходимости самодержавия</a:t>
            </a:r>
          </a:p>
          <a:p>
            <a:pPr lvl="1" indent="360000" eaLnBrk="0" hangingPunct="0">
              <a:buFont typeface="+mj-lt"/>
              <a:buAutoNum type="arabicPeriod"/>
              <a:tabLst>
                <a:tab pos="250825" algn="l"/>
              </a:tabLst>
              <a:defRPr/>
            </a:pPr>
            <a:r>
              <a:rPr lang="ru-RU" sz="1400" b="1" dirty="0">
                <a:latin typeface="Times New Roman" pitchFamily="18" charset="0"/>
              </a:rPr>
              <a:t>приглашение иностранных мастеров </a:t>
            </a:r>
            <a:endParaRPr lang="ru-RU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214563"/>
          <a:ext cx="8929688" cy="3928746"/>
        </p:xfrm>
        <a:graphic>
          <a:graphicData uri="http://schemas.openxmlformats.org/drawingml/2006/table">
            <a:tbl>
              <a:tblPr/>
              <a:tblGrid>
                <a:gridCol w="3883025"/>
                <a:gridCol w="5046663"/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3175" marR="0" lvl="0" indent="-3175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Культурное развитие России в XVI в.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Культурное развитие России в конце XVII в.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возникновение шатрового стиля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расширение культурных связей с Европой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зарождение жанра «бытийного письма» на исторические сюжеты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первой рукописной газеты «Куранты»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появление книгопечатания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открыта первая высшая школа — Славяно-греко-латинская академия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появление стиля «нарышкинское барокко» 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(вариант ответа,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«московское барокко»)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2413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	зарождение жанра портретной живописи—парсун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первого в России придворного театра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появление новых литературных жанров — драматургия, поэзия, бытовая повесть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214313"/>
            <a:ext cx="9144000" cy="2554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>
              <a:tabLst>
                <a:tab pos="25241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</a:p>
          <a:p>
            <a:pPr lvl="1">
              <a:tabLst>
                <a:tab pos="252413" algn="l"/>
              </a:tabLst>
            </a:pPr>
            <a:endParaRPr lang="ru-RU" sz="1600" i="1">
              <a:solidFill>
                <a:srgbClr val="FF0000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стимулирование развития отечественной промышленности и торговли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стремление получить доступ к морям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желание расширить территории России на Западе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укрепление власти самодержца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упорядочение административно-территориального деления страны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расширение культурных контактов с европейскими государствами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ограничение казачьих вольностей</a:t>
            </a:r>
          </a:p>
          <a:p>
            <a:pPr marL="342900" indent="-179388" eaLnBrk="0" hangingPunct="0">
              <a:tabLst>
                <a:tab pos="252413" algn="l"/>
              </a:tabLst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усиление крепостного права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286125"/>
          <a:ext cx="9144000" cy="3362708"/>
        </p:xfrm>
        <a:graphic>
          <a:graphicData uri="http://schemas.openxmlformats.org/drawingml/2006/table">
            <a:tbl>
              <a:tblPr/>
              <a:tblGrid>
                <a:gridCol w="4394200"/>
                <a:gridCol w="4749800"/>
              </a:tblGrid>
              <a:tr h="215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Внутренняя политика Петра 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Внутренняя политика Екатерины II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коллегий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сокращение количества коллегий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введение обязательной службы для дворян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отмена обязательной службы дворян государству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 нового   разряда  крестьян — государственных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введение дворянского самоуправления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установление контроля за имущественными делами церкви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нового разряда крестьян — экономических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секуляризация церковных земель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разрешение заниматься предпринима­тельством . всем   сословиям   Российской империи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упорядочение   сословного   судопроизводства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расширение    привилегий    городских обывателей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2554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наличие трех направлений в общественном движении (консервативного, либерального и революционного)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причинами развития общественного движения становились социально-экономические и политические проблемы, которые не были решены правительством (наличие крепостного права, земельный вопрос, отсутствие демократических прав и свобод, неограниченная власть монарха)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борьба правительства с общественным движением (особенно с радикальным направлением)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насаждение идей теории официальной народности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главные темы, обсуждаемые в обществе, - ограничение самодержавной власти, введение конституции и решение крестьянского вопроса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928938"/>
          <a:ext cx="9144000" cy="3929063"/>
        </p:xfrm>
        <a:graphic>
          <a:graphicData uri="http://schemas.openxmlformats.org/drawingml/2006/table">
            <a:tbl>
              <a:tblPr/>
              <a:tblGrid>
                <a:gridCol w="4394200"/>
                <a:gridCol w="4749800"/>
              </a:tblGrid>
              <a:tr h="4032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Первая половина XIX 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Вторая половина XIX 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основные участники общественного движения - дворяне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участники общественного движения — представители различных слоев населения (дворяне, разночинцы, рабочие)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основные формы проявления общественной .активности  - теоретические искания (в декабристских организациях, кружках 20-30-х гг.)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общественная активность проявилась в широкой практической деятельности («хождение в народ», земское движение, организация забастовок, демонстраций)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обсуждение в декабристских организациях вопроса о цареубийстве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заметным явлением в общественной жизни страны стал террор против императоров и государственных чиновников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усложнение общественного движения (появление течений в консервативном, либеральном, революционном направлениях)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09550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  Сравните восстания под руководством С. Разина и Е. Пугачева.</a:t>
            </a:r>
            <a:endParaRPr lang="ru-RU" sz="1100">
              <a:solidFill>
                <a:srgbClr val="FF0000"/>
              </a:solidFill>
              <a:latin typeface="Arial" charset="0"/>
            </a:endParaRPr>
          </a:p>
          <a:p>
            <a:pPr indent="209550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а что 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—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различным (не менее трех различий).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209550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Примечание, Запишите ответ в форме таблицы. Во второй части таблицы могут быть приведены различия как по сопоставимым (парным) признакам, так и те черты, которые были присущи только одному из сравниваемых объектов (приведенная таблица не устанавливает обязательное количество и состав общих признаков и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2000250"/>
            <a:ext cx="9144000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212725"/>
            <a:r>
              <a:rPr lang="ru-RU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  Сравните внешнюю политику Советской России в 1920-е и 1930-е гг.</a:t>
            </a:r>
          </a:p>
          <a:p>
            <a:pPr indent="212725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а что 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—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различным (не менее трех различий).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indent="212725" eaLnBrk="0" hangingPunct="0"/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Примечание. Запишите ответ в форме таблицы. Во второй части таблицы могут быть приведены различия как по сопоставимым (парным) признакам, так и те черты, которые были присущи только одному из сравниваемых объектов (приведенная таблица не устанавливает обязательное количество и состав общих признаков и различий, а только показывает, как лучше оформить ответ).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86776" y="1428736"/>
            <a:ext cx="857224" cy="285752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rId3" action="ppaction://hlinksldjump" highlightClick="1"/>
          </p:cNvPr>
          <p:cNvSpPr/>
          <p:nvPr/>
        </p:nvSpPr>
        <p:spPr>
          <a:xfrm>
            <a:off x="8358188" y="3429000"/>
            <a:ext cx="785812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85750"/>
          <a:ext cx="9144000" cy="1716089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Могут быть названы следующие причины свертывания нэпа и перехода к «форсированному строительству социализма»:</a:t>
                      </a:r>
                      <a:endParaRPr kumimoji="0" 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33" marR="2383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хлебозаготовительный кризис 1927-1928 гг.</a:t>
                      </a:r>
                    </a:p>
                  </a:txBody>
                  <a:tcPr marL="23833" marR="2383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 startAt="2"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необходимость более жесткой политики в деревне с целью получения средств для индустриализации</a:t>
                      </a:r>
                    </a:p>
                  </a:txBody>
                  <a:tcPr marL="23833" marR="2383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 startAt="3"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противоречие нэпа с социалистической идеологией</a:t>
                      </a:r>
                    </a:p>
                  </a:txBody>
                  <a:tcPr marL="23833" marR="2383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 startAt="4"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выдвижение Сталиным теории о возможности построения социализма в одной стране без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помощи извне</a:t>
                      </a:r>
                    </a:p>
                  </a:txBody>
                  <a:tcPr marL="23833" marR="2383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8" y="2286000"/>
          <a:ext cx="9072594" cy="2254238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160965"/>
                <a:gridCol w="911629"/>
              </a:tblGrid>
              <a:tr h="242796">
                <a:tc>
                  <a:txBody>
                    <a:bodyPr/>
                    <a:lstStyle/>
                    <a:p>
                      <a:pPr>
                        <a:lnSpc>
                          <a:spcPts val="1525"/>
                        </a:lnSpc>
                        <a:spcAft>
                          <a:spcPts val="0"/>
                        </a:spcAft>
                      </a:pPr>
                      <a:r>
                        <a:rPr lang="en-US" sz="9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>
                        <a:lnSpc>
                          <a:spcPts val="1525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Могут быть указаны следующие последствия:</a:t>
                      </a:r>
                      <a:endParaRPr lang="en-US" sz="1400" b="1" i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525"/>
                        </a:lnSpc>
                        <a:spcAft>
                          <a:spcPts val="0"/>
                        </a:spcAft>
                      </a:pPr>
                      <a:endParaRPr lang="ru-RU" sz="1400" b="1" i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833" marR="23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4379">
                <a:tc gridSpan="2"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индустриализации (превращение СССР из страны, ввозящей машины, в</a:t>
                      </a:r>
                    </a:p>
                  </a:txBody>
                  <a:tcPr marL="23833" marR="238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796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страну, их производящую)</a:t>
                      </a:r>
                    </a:p>
                  </a:txBody>
                  <a:tcPr marL="23833" marR="238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796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тоталитарной системы</a:t>
                      </a:r>
                    </a:p>
                  </a:txBody>
                  <a:tcPr marL="23833" marR="238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34379">
                <a:tc gridSpan="2"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развертывание репрессий — «неотъемлемой части процесса строительства социализма»</a:t>
                      </a:r>
                    </a:p>
                  </a:txBody>
                  <a:tcPr marL="23833" marR="238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796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уничтожение слоя зажиточных крестьян</a:t>
                      </a:r>
                    </a:p>
                  </a:txBody>
                  <a:tcPr marL="23833" marR="238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796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голод в деревне 1933 г.</a:t>
                      </a:r>
                    </a:p>
                  </a:txBody>
                  <a:tcPr marL="23833" marR="238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796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lnSpc>
                          <a:spcPts val="1525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крестьяне находились в составе колхозов</a:t>
                      </a:r>
                    </a:p>
                  </a:txBody>
                  <a:tcPr marL="23833" marR="238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 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8429652" y="4857760"/>
            <a:ext cx="714348" cy="285752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30163"/>
            <a:ext cx="9144000" cy="1662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25241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</a:p>
          <a:p>
            <a:pPr>
              <a:tabLst>
                <a:tab pos="252413" algn="l"/>
              </a:tabLst>
            </a:pPr>
            <a:endParaRPr lang="ru-RU" sz="1600" i="1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tabLst>
                <a:tab pos="252413" algn="l"/>
              </a:tabLst>
            </a:pPr>
            <a:r>
              <a:rPr lang="ru-RU" sz="1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оба восстания были вызваны усилением крепостного гнета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недовольство казачества ограничением вольностей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восстания охватили большую территорию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восстания были подавлены и руководители казнены</a:t>
            </a:r>
          </a:p>
          <a:p>
            <a:pPr eaLnBrk="0" hangingPunct="0"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	наличие определенных требований, изложенных в «прелестных письмах»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2357438"/>
          <a:ext cx="8929688" cy="3938588"/>
        </p:xfrm>
        <a:graphic>
          <a:graphicData uri="http://schemas.openxmlformats.org/drawingml/2006/table">
            <a:tbl>
              <a:tblPr/>
              <a:tblGrid>
                <a:gridCol w="3883025"/>
                <a:gridCol w="5046663"/>
              </a:tblGrid>
              <a:tr h="400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Восстание под руководством С. Разина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ctr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Восстание под руководством Е. Пугачева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 восстании приняли участие казаки и крестьяне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 восстании приняли участие казаки, крестьяне,  работные люди уральских заводов, инородцы Поволжья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главная цель С. Разина — защитить государя и истребить бояр-изменников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Е. Пугачев назвался именем императора Петра III 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(вариант ответа: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Е. Пу­гачев выступил против императрицы Екатерины II)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участники восстания не выступали за изменение общественного строя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участники выступили за освобождение крестьян от крепостной зависимости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восстание     охватило     территорию Среднего и Южного Поволжья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более четкая организация пугачевского войска (созданы штаб, организовано судопроизводство на захваченных территориях)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восстание охватило большую территорию — Оренбургский край, Приуралье, Нижнее и Среднее Поволжье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214313"/>
            <a:ext cx="9144000" cy="2200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252413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качестве общего могут быть названы:</a:t>
            </a:r>
          </a:p>
          <a:p>
            <a:pPr>
              <a:tabLst>
                <a:tab pos="252413" algn="l"/>
              </a:tabLst>
            </a:pPr>
            <a:endParaRPr lang="ru-RU" sz="16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Коминтерна по поддержке международного рабочего движения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2413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торговых отношений с капиталистическими государствами</a:t>
            </a:r>
          </a:p>
          <a:p>
            <a:pPr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2413" algn="l"/>
              </a:tabLst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установление дипломатических отношений с другими государствами с целью обеспечения безопасности Советского государства</a:t>
            </a:r>
          </a:p>
          <a:p>
            <a:pPr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252413" algn="l"/>
              </a:tabLst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международные конфликты, связанные с деятельностью Коминтерна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2643188"/>
          <a:ext cx="8715375" cy="3890456"/>
        </p:xfrm>
        <a:graphic>
          <a:graphicData uri="http://schemas.openxmlformats.org/drawingml/2006/table">
            <a:tbl>
              <a:tblPr/>
              <a:tblGrid>
                <a:gridCol w="4337050"/>
                <a:gridCol w="4378325"/>
              </a:tblGrid>
              <a:tr h="261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Различия:</a:t>
                      </a: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Внешняя политика в 1920-е гг.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Внешняя политика в 1930-е гг.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сближение с Германией после заключения Рапалльских соглашений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" algn="just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 приходом к власти фашистов прекращено военное сотрудничество с Германией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3175" algn="l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активная деятельность Коминтерна по подготовке мировой революции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-3175" algn="just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деятельность Коминтерна по поддержке коммунистических партий зарубежных стран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военный конфликт на КВЖД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вступление СССР в Лигу наций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военная поддержка испанских республиканцев при нейтралитете других европейских государств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военные конфликты с Японией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усиление влияния СССР на международной арене, попытка создания системы коллективной безопасности в Европе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5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агрессия СССР по отношению к Финляндии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801" marR="2380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8501090" y="6572272"/>
            <a:ext cx="64291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28625"/>
          <a:ext cx="9144000" cy="23622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93700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Могут быть названы следующие причины изменения внутренней политики:</a:t>
                      </a: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стремление Ивана IV к неограниченному самовластью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личные качества царя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необходимость поиска внутренних ресурсов для ведения Ливонской войны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стремление расширить собственные земельные владения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желание увеличить царскую казну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571875"/>
          <a:ext cx="8929688" cy="2035178"/>
        </p:xfrm>
        <a:graphic>
          <a:graphicData uri="http://schemas.openxmlformats.org/drawingml/2006/table">
            <a:tbl>
              <a:tblPr/>
              <a:tblGrid>
                <a:gridCol w="8929688"/>
              </a:tblGrid>
              <a:tr h="34131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Могут быть указаны следующие последствия: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дальнейшее закрепощение крестьян (вариант ответа — отмена Юрьева дня)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разорение ряда районов Российского государства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истощение казны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увеличение масштабов бегства крестьян на окраины государства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685800" marR="0" lvl="1" indent="-22860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создание опричных земель, на которых уничтожалась частная собственность, кроме царской</a:t>
                      </a:r>
                    </a:p>
                  </a:txBody>
                  <a:tcPr marL="23866" marR="2386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8215338" y="6000768"/>
            <a:ext cx="714348" cy="285752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77788"/>
            <a:ext cx="9144000" cy="23082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 indent="76200">
              <a:lnSpc>
                <a:spcPct val="150000"/>
              </a:lnSpc>
              <a:tabLst>
                <a:tab pos="250825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названы следующие положения: </a:t>
            </a:r>
            <a:endParaRPr lang="ru-RU" sz="1600" b="1" i="1">
              <a:solidFill>
                <a:srgbClr val="FF0000"/>
              </a:solidFill>
              <a:latin typeface="Arial" charset="0"/>
            </a:endParaRPr>
          </a:p>
          <a:p>
            <a:pPr lvl="1" indent="762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0825" algn="l"/>
              </a:tabLst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вымотать противника в генеральном сражении</a:t>
            </a: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lvl="1" indent="762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0825" algn="l"/>
              </a:tabLst>
            </a:pPr>
            <a:r>
              <a:rPr lang="en-US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блокаду французских войск, находящихся в Москве дать отдых армии,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76200" eaLnBrk="0" hangingPunct="0">
              <a:lnSpc>
                <a:spcPct val="150000"/>
              </a:lnSpc>
              <a:tabLst>
                <a:tab pos="250825" algn="l"/>
              </a:tabLst>
            </a:pPr>
            <a:r>
              <a:rPr lang="en-US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пополнить людьми, боеприпасами</a:t>
            </a:r>
          </a:p>
          <a:p>
            <a:pPr lvl="1" indent="762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0825" algn="l"/>
              </a:tabLst>
            </a:pPr>
            <a:r>
              <a:rPr lang="en-US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заставить противника отступить по старой Смоленской дороге, разоренной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1" indent="76200" eaLnBrk="0" hangingPunct="0">
              <a:lnSpc>
                <a:spcPct val="150000"/>
              </a:lnSpc>
              <a:tabLst>
                <a:tab pos="250825" algn="l"/>
              </a:tabLst>
            </a:pPr>
            <a:r>
              <a:rPr lang="en-US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французами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3071813"/>
            <a:ext cx="9144000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>
              <a:tabLst>
                <a:tab pos="25241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приведены следующие примеры:</a:t>
            </a:r>
            <a:endParaRPr lang="en-US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252413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Наполеон не ввел гвардию в Бородинское сражение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Наполеон сам покинул Москву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русская армия выиграла сражение под Малоярославцем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французская армия отступала из России по Старой Смоленской дороге </a:t>
            </a:r>
          </a:p>
        </p:txBody>
      </p:sp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8215338" y="6429396"/>
            <a:ext cx="714348" cy="285752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зад 1">
            <a:hlinkClick r:id="" action="ppaction://hlinkshowjump?jump=firstslide" highlightClick="1"/>
          </p:cNvPr>
          <p:cNvSpPr/>
          <p:nvPr/>
        </p:nvSpPr>
        <p:spPr>
          <a:xfrm>
            <a:off x="8215338" y="6429396"/>
            <a:ext cx="714348" cy="285752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33363"/>
            <a:ext cx="9144000" cy="28019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>
              <a:tabLst>
                <a:tab pos="179388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названы следующие причины:</a:t>
            </a:r>
            <a:endParaRPr lang="en-US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79388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непризнание славянскими племенами чужих племенных богов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решение использовать религиозный опыт цивилизованных государств с целью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укрепления княжеской власти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 startAt="3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существующие предпосылки к принятию единобожия — существование христиан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среди родственников великого князя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 startAt="4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необходимость укрепления дипломатических связей с Византией 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3214688"/>
            <a:ext cx="9144000" cy="2800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>
              <a:tabLst>
                <a:tab pos="179388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указаны следующие последствия:</a:t>
            </a:r>
            <a:endParaRPr lang="en-US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179388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появление письменности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распространение культового зодчества и живописи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появление переводной литературы	-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школ при монастырях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сплочение племен на основе единой религии</a:t>
            </a:r>
          </a:p>
          <a:p>
            <a:pPr lvl="1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повышение международного авторитета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428625"/>
            <a:ext cx="9144000" cy="61928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71438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выполните задания.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Летом 1919 г. войска под командованием А.И. Деникина начали быстро продвигаться к Москве. Однако в октябре 1919 г. ситуация на фронте изменилась.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Назовите не менее двух причин произошедших изменений на фронте в 1919 г. 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—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начале 1920 г. 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развивались события Гражданской войны в последующие годы? Приведите не менее двух фактов.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ответьте на вопросы.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ноябре 1917 г. большевики пошли на создание коалиционного правительства с левыми эсерами. Однако в марте 1918 г. коалиция распалась.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Почему это произошло? (Укажите не менее двух причин.) Каковы были последствия распада коалиции? (Укажите не менее двух последствий.)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ответьте на вопросы.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1730 г. члены Верховного тайного совета решили ограничить императорскую власть. Однако это вызвало негативную реакцию со стороны дворянства.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 не менее двух положений кондиций, предъявленных Анне Иоанновне.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объяснялось такое отношение дворянства к 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затейке верховников</a:t>
            </a:r>
            <a:r>
              <a:rPr lang="ru-RU" sz="140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(Укажите не менее двух причин.)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	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историческую ситуацию и выполните задания.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1993 г. в России нарастало противостояние между Президентом РСФСР и Верховным Советом РСФСР.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indent="71438" eaLnBrk="0" hangingPunct="0">
              <a:lnSpc>
                <a:spcPct val="150000"/>
              </a:lnSpc>
              <a:tabLst>
                <a:tab pos="285750" algn="l"/>
              </a:tabLst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Назовите не менее двух причин, вызвавших политический кризис. Каковы были его последствия? (Укажите не менее трех положений.)</a:t>
            </a:r>
            <a:endParaRPr lang="ru-RU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500063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</a:rPr>
              <a:t>C6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15338" y="1285860"/>
            <a:ext cx="928662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rId3" action="ppaction://hlinksldjump" highlightClick="1"/>
          </p:cNvPr>
          <p:cNvSpPr/>
          <p:nvPr/>
        </p:nvSpPr>
        <p:spPr>
          <a:xfrm>
            <a:off x="8215338" y="2786058"/>
            <a:ext cx="928662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8215338" y="4643446"/>
            <a:ext cx="928662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алее 6">
            <a:hlinkClick r:id="rId5" action="ppaction://hlinksldjump" highlightClick="1"/>
          </p:cNvPr>
          <p:cNvSpPr/>
          <p:nvPr/>
        </p:nvSpPr>
        <p:spPr>
          <a:xfrm>
            <a:off x="8215338" y="6643686"/>
            <a:ext cx="928662" cy="21431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032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2">
              <a:tabLst>
                <a:tab pos="179388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названы следующие причины поражения Добровольческой армии</a:t>
            </a:r>
            <a:r>
              <a:rPr lang="ru-RU" sz="1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100">
              <a:solidFill>
                <a:schemeClr val="tx1"/>
              </a:solidFill>
              <a:latin typeface="Arial" charset="0"/>
            </a:endParaRP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подкрепление противника — частей Красной Армии — двумя Конармиями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единство и организованность советского правительства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непопулярность идей Белого движения среди основной массы крестьянства (Деникин 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отменил советский декрет о земле)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 startAt="5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союз Красной Армии с военными формированиями Н. Махно, который нанес урон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тылам Деникинской армии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 startAt="6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программное заявление Деникина о «великой, единой и неделимой» России не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находило поддержки у инородцев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 startAt="7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поддержка Белых армий интервентами снижала авторитет противников советской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власти 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4357688"/>
            <a:ext cx="9144000" cy="21859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179388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указаны следующие факты: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1920 г. началась советско-польская война, закончившаяся поражением Красной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Армии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 startAt="2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1920 г, — войска созданного Южного фронта под командованием М. Фрунзе</a:t>
            </a: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539750" eaLnBrk="0" hangingPunct="0">
              <a:lnSpc>
                <a:spcPct val="150000"/>
              </a:lnSpc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разгромили группировку П. Врангеля</a:t>
            </a:r>
          </a:p>
          <a:p>
            <a:pPr lvl="1" indent="539750" eaLnBrk="0" hangingPunct="0">
              <a:lnSpc>
                <a:spcPct val="150000"/>
              </a:lnSpc>
              <a:buFont typeface="Calibri" pitchFamily="34" charset="0"/>
              <a:buAutoNum type="arabicPeriod" startAt="3"/>
              <a:tabLst>
                <a:tab pos="179388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Дальнем Востоке были ликвидированы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очаги Гражданской войны к 1922 г. </a:t>
            </a:r>
          </a:p>
        </p:txBody>
      </p:sp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143900" y="6572272"/>
            <a:ext cx="100010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90488"/>
            <a:ext cx="9144000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2">
              <a:tabLst>
                <a:tab pos="25241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названы следующие причины:</a:t>
            </a:r>
          </a:p>
          <a:p>
            <a:pPr lvl="1">
              <a:tabLst>
                <a:tab pos="252413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левые эсеры были недовольны политикой большевиков в сельском хозяйстве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левые эсеры осудили заключение Брестского мира, противоречащего Декрету о мире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большевики стремились реализовывать самостоятельную политику, не считаясь с           мнением представителей других партий 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2516188"/>
            <a:ext cx="9144000" cy="1692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2">
              <a:tabLst>
                <a:tab pos="25241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указаны следующие последствия:</a:t>
            </a:r>
          </a:p>
          <a:p>
            <a:pPr>
              <a:tabLst>
                <a:tab pos="252413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ускорился процесс складывания однопартийной системы</a:t>
            </a:r>
          </a:p>
          <a:p>
            <a:pPr lvl="2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произошел мятеж левых эсеров в Москве</a:t>
            </a:r>
          </a:p>
          <a:p>
            <a:pPr lvl="2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241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установлена продовольственная диктатура </a:t>
            </a:r>
          </a:p>
        </p:txBody>
      </p:sp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143900" y="6572272"/>
            <a:ext cx="100010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61925"/>
            <a:ext cx="9144000" cy="28019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lvl="1">
              <a:tabLst>
                <a:tab pos="258763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названы следующие положения:</a:t>
            </a:r>
          </a:p>
          <a:p>
            <a:pPr>
              <a:tabLst>
                <a:tab pos="258763" algn="l"/>
              </a:tabLst>
            </a:pP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876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императрица отказывалась от возможности выйти замуж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876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императрица без одобрения Верховного тайного совета не могла объявлять войну и заключать мир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876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гвардия должна была подчиняться Верховному тайному совету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876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императрица не могла вводить новые налоги без одобрения верховников</a:t>
            </a:r>
          </a:p>
          <a:p>
            <a:pPr lvl="1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58763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Верховный тайный совет должен был контролировать расходы казны 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3571875"/>
            <a:ext cx="9144000" cy="2185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247650" algn="l"/>
              </a:tabLst>
            </a:pPr>
            <a:r>
              <a:rPr lang="ru-RU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быть указаны следующие причины:</a:t>
            </a:r>
          </a:p>
          <a:p>
            <a:pPr marL="800100" lvl="1" indent="-3429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4765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дворянство было недовольно возвышением членов Верховного тайного совета</a:t>
            </a:r>
          </a:p>
          <a:p>
            <a:pPr marL="800100" lvl="1" indent="-3429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4765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традиционные монархические взгляды дворянства</a:t>
            </a:r>
          </a:p>
          <a:p>
            <a:pPr marL="800100" lvl="1" indent="-3429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4765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в кондициях положений, определяющих правовую защиту привилегий дворян</a:t>
            </a:r>
          </a:p>
          <a:p>
            <a:pPr marL="800100" lvl="1" indent="-342900" eaLnBrk="0" hangingPunct="0">
              <a:lnSpc>
                <a:spcPct val="150000"/>
              </a:lnSpc>
              <a:buFont typeface="Wingdings" pitchFamily="2" charset="2"/>
              <a:buChar char="q"/>
              <a:tabLst>
                <a:tab pos="24765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личная неприязнь высших придворных к членам Верховного тайного совета </a:t>
            </a:r>
          </a:p>
        </p:txBody>
      </p:sp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143900" y="6572272"/>
            <a:ext cx="1000100" cy="285728"/>
          </a:xfrm>
          <a:prstGeom prst="actionButtonBackPrevio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2533</Words>
  <Application>Microsoft Office PowerPoint</Application>
  <PresentationFormat>Экран (4:3)</PresentationFormat>
  <Paragraphs>350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Ринат</cp:lastModifiedBy>
  <cp:revision>116</cp:revision>
  <dcterms:created xsi:type="dcterms:W3CDTF">2009-11-02T14:10:24Z</dcterms:created>
  <dcterms:modified xsi:type="dcterms:W3CDTF">2011-05-02T09:59:50Z</dcterms:modified>
</cp:coreProperties>
</file>